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93" r:id="rId14"/>
    <p:sldId id="268" r:id="rId15"/>
    <p:sldId id="269" r:id="rId16"/>
    <p:sldId id="283" r:id="rId17"/>
    <p:sldId id="273" r:id="rId18"/>
    <p:sldId id="275" r:id="rId19"/>
    <p:sldId id="276" r:id="rId20"/>
    <p:sldId id="277" r:id="rId21"/>
    <p:sldId id="278" r:id="rId22"/>
    <p:sldId id="279" r:id="rId23"/>
    <p:sldId id="282" r:id="rId24"/>
    <p:sldId id="281" r:id="rId25"/>
    <p:sldId id="280" r:id="rId26"/>
    <p:sldId id="324" r:id="rId27"/>
    <p:sldId id="284" r:id="rId28"/>
    <p:sldId id="302" r:id="rId29"/>
    <p:sldId id="309" r:id="rId30"/>
    <p:sldId id="315" r:id="rId31"/>
    <p:sldId id="310" r:id="rId32"/>
    <p:sldId id="311" r:id="rId33"/>
    <p:sldId id="312" r:id="rId34"/>
    <p:sldId id="313" r:id="rId35"/>
    <p:sldId id="314" r:id="rId36"/>
    <p:sldId id="303" r:id="rId37"/>
    <p:sldId id="304" r:id="rId38"/>
    <p:sldId id="305" r:id="rId39"/>
    <p:sldId id="306" r:id="rId40"/>
    <p:sldId id="307" r:id="rId41"/>
    <p:sldId id="308" r:id="rId42"/>
    <p:sldId id="316" r:id="rId43"/>
    <p:sldId id="274" r:id="rId44"/>
    <p:sldId id="285" r:id="rId45"/>
    <p:sldId id="272" r:id="rId46"/>
    <p:sldId id="286" r:id="rId47"/>
    <p:sldId id="287" r:id="rId48"/>
    <p:sldId id="317" r:id="rId49"/>
    <p:sldId id="319" r:id="rId50"/>
    <p:sldId id="320" r:id="rId51"/>
    <p:sldId id="271" r:id="rId52"/>
    <p:sldId id="288" r:id="rId53"/>
    <p:sldId id="289" r:id="rId54"/>
    <p:sldId id="290" r:id="rId55"/>
    <p:sldId id="291" r:id="rId56"/>
    <p:sldId id="294" r:id="rId57"/>
    <p:sldId id="295" r:id="rId58"/>
    <p:sldId id="296" r:id="rId59"/>
    <p:sldId id="297" r:id="rId60"/>
    <p:sldId id="292" r:id="rId61"/>
    <p:sldId id="298" r:id="rId62"/>
    <p:sldId id="299" r:id="rId63"/>
    <p:sldId id="300" r:id="rId64"/>
    <p:sldId id="301" r:id="rId65"/>
    <p:sldId id="321" r:id="rId66"/>
    <p:sldId id="322" r:id="rId67"/>
    <p:sldId id="323" r:id="rId6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60443-8243-40B7-B0D9-2A283646062E}" type="datetimeFigureOut">
              <a:rPr lang="ru-RU" smtClean="0"/>
              <a:pPr/>
              <a:t>28.12.2019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A1034-3C73-4B28-B236-717E000AD2C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71472" y="1785926"/>
            <a:ext cx="81580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Создание </a:t>
            </a:r>
            <a:r>
              <a:rPr lang="ru-RU" sz="48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форм и отчетов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en-US" sz="4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   </a:t>
            </a:r>
            <a:r>
              <a:rPr lang="ru-RU" sz="4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в СУБД </a:t>
            </a:r>
            <a:r>
              <a:rPr lang="en-US" sz="4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Access</a:t>
            </a:r>
            <a:endParaRPr lang="ru-RU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r="74610" b="67578"/>
          <a:stretch>
            <a:fillRect/>
          </a:stretch>
        </p:blipFill>
        <p:spPr bwMode="auto">
          <a:xfrm>
            <a:off x="3000364" y="1633817"/>
            <a:ext cx="4929222" cy="50354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4282" y="0"/>
            <a:ext cx="892971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Далее форму можно открыть в режиме </a:t>
            </a:r>
            <a:r>
              <a:rPr lang="ru-RU" sz="3200" b="1" dirty="0" smtClean="0">
                <a:latin typeface="Arial" charset="0"/>
              </a:rPr>
              <a:t>Конструктора</a:t>
            </a:r>
            <a:r>
              <a:rPr lang="ru-RU" sz="3200" dirty="0" smtClean="0">
                <a:latin typeface="Arial" charset="0"/>
              </a:rPr>
              <a:t> или </a:t>
            </a:r>
            <a:r>
              <a:rPr lang="ru-RU" sz="3200" b="1" dirty="0" smtClean="0">
                <a:latin typeface="Arial" charset="0"/>
              </a:rPr>
              <a:t>Макета</a:t>
            </a:r>
            <a:r>
              <a:rPr lang="ru-RU" sz="3200" dirty="0" smtClean="0">
                <a:latin typeface="Arial" charset="0"/>
              </a:rPr>
              <a:t> и внести изменения (</a:t>
            </a:r>
            <a:r>
              <a:rPr lang="ru-RU" sz="3200" dirty="0" err="1" smtClean="0">
                <a:latin typeface="Arial" charset="0"/>
              </a:rPr>
              <a:t>кн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Режим</a:t>
            </a:r>
            <a:r>
              <a:rPr lang="ru-RU" sz="3200" dirty="0" smtClean="0">
                <a:latin typeface="Arial" charset="0"/>
              </a:rPr>
              <a:t>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b="6054"/>
          <a:stretch>
            <a:fillRect/>
          </a:stretch>
        </p:blipFill>
        <p:spPr bwMode="auto">
          <a:xfrm>
            <a:off x="428596" y="749280"/>
            <a:ext cx="8128000" cy="61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57356" y="0"/>
            <a:ext cx="43577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>
                <a:latin typeface="Arial" charset="0"/>
              </a:rPr>
              <a:t>Р</a:t>
            </a:r>
            <a:r>
              <a:rPr lang="ru-RU" sz="3200" dirty="0" smtClean="0">
                <a:latin typeface="Arial" charset="0"/>
              </a:rPr>
              <a:t>ежим </a:t>
            </a:r>
            <a:r>
              <a:rPr lang="ru-RU" sz="3200" b="1" dirty="0" smtClean="0">
                <a:latin typeface="Arial" charset="0"/>
              </a:rPr>
              <a:t>Конструктора</a:t>
            </a:r>
            <a:endParaRPr lang="ru-RU" sz="32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b="4956"/>
          <a:stretch>
            <a:fillRect/>
          </a:stretch>
        </p:blipFill>
        <p:spPr bwMode="auto">
          <a:xfrm>
            <a:off x="428596" y="677842"/>
            <a:ext cx="8128000" cy="618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00298" y="0"/>
            <a:ext cx="30003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>
                <a:latin typeface="Arial" charset="0"/>
              </a:rPr>
              <a:t>Р</a:t>
            </a:r>
            <a:r>
              <a:rPr lang="ru-RU" sz="3200" dirty="0" smtClean="0">
                <a:latin typeface="Arial" charset="0"/>
              </a:rPr>
              <a:t>ежим </a:t>
            </a:r>
            <a:r>
              <a:rPr lang="ru-RU" sz="3200" b="1" dirty="0" smtClean="0">
                <a:latin typeface="Arial" charset="0"/>
              </a:rPr>
              <a:t>Макета</a:t>
            </a:r>
            <a:endParaRPr lang="ru-RU" sz="32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16504"/>
          <a:stretch>
            <a:fillRect/>
          </a:stretch>
        </p:blipFill>
        <p:spPr bwMode="auto">
          <a:xfrm>
            <a:off x="500034" y="857232"/>
            <a:ext cx="8128000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00298" y="0"/>
            <a:ext cx="378621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>
                <a:latin typeface="Arial" charset="0"/>
              </a:rPr>
              <a:t>Р</a:t>
            </a:r>
            <a:r>
              <a:rPr lang="ru-RU" sz="3200" dirty="0" smtClean="0">
                <a:latin typeface="Arial" charset="0"/>
              </a:rPr>
              <a:t>ежим </a:t>
            </a:r>
            <a:r>
              <a:rPr lang="ru-RU" sz="3200" b="1" dirty="0" smtClean="0">
                <a:latin typeface="Arial" charset="0"/>
              </a:rPr>
              <a:t>Формы</a:t>
            </a:r>
            <a:endParaRPr lang="ru-RU" sz="32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4282" y="214290"/>
            <a:ext cx="8929718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 smtClean="0">
                <a:latin typeface="Arial" charset="0"/>
              </a:rPr>
              <a:t>В режиме </a:t>
            </a:r>
            <a:r>
              <a:rPr lang="ru-RU" sz="3200" b="1" dirty="0" smtClean="0">
                <a:latin typeface="Arial" charset="0"/>
              </a:rPr>
              <a:t>макета </a:t>
            </a:r>
            <a:r>
              <a:rPr lang="ru-RU" sz="3200" dirty="0" smtClean="0">
                <a:latin typeface="Arial" charset="0"/>
              </a:rPr>
              <a:t>можно просматривать базовые данные и изменять структуру формы.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200" dirty="0" smtClean="0">
                <a:latin typeface="Arial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200" dirty="0" smtClean="0">
                <a:latin typeface="Arial" charset="0"/>
              </a:rPr>
              <a:t>В режиме </a:t>
            </a:r>
            <a:r>
              <a:rPr lang="ru-RU" sz="3200" b="1" dirty="0" smtClean="0">
                <a:solidFill>
                  <a:prstClr val="black"/>
                </a:solidFill>
                <a:latin typeface="Arial" charset="0"/>
              </a:rPr>
              <a:t>конструктора </a:t>
            </a:r>
            <a:r>
              <a:rPr lang="ru-RU" sz="3200" dirty="0" smtClean="0">
                <a:latin typeface="Arial" charset="0"/>
              </a:rPr>
              <a:t>можно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3200" dirty="0" smtClean="0">
                <a:latin typeface="Arial" charset="0"/>
              </a:rPr>
              <a:t> просмотреть источник данных,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3200" dirty="0" smtClean="0">
                <a:latin typeface="Arial" charset="0"/>
              </a:rPr>
              <a:t> изменить структуру формы,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3200" dirty="0" smtClean="0">
                <a:latin typeface="Arial" charset="0"/>
              </a:rPr>
              <a:t> добавить на форму различные элементы управления,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3200" dirty="0" smtClean="0">
                <a:latin typeface="Arial" charset="0"/>
              </a:rPr>
              <a:t> изменить размеры разделов формы («Заголовок», «Область данных», «Примечание»).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14290"/>
            <a:ext cx="8452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solidFill>
                  <a:prstClr val="black"/>
                </a:solidFill>
                <a:latin typeface="Arial" charset="0"/>
              </a:rPr>
              <a:t>Создание вычисляемого поля на форме</a:t>
            </a:r>
            <a:endParaRPr lang="ru-RU" sz="3200" u="sng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5720" y="1000108"/>
            <a:ext cx="85010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Используется для отображения результатов вычислений.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2844" y="2786058"/>
            <a:ext cx="835824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 1. Перейти в режим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Конструктор</a:t>
            </a:r>
          </a:p>
          <a:p>
            <a:pPr marL="342900" indent="-342900">
              <a:spcAft>
                <a:spcPts val="600"/>
              </a:spcAft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 2. Выбрать элемент управления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Поле</a:t>
            </a:r>
            <a:endParaRPr lang="en-US" sz="32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Aft>
                <a:spcPts val="600"/>
              </a:spcAft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и создать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его на форме</a:t>
            </a:r>
          </a:p>
          <a:p>
            <a:pPr marL="342900" indent="-342900">
              <a:spcAft>
                <a:spcPts val="600"/>
              </a:spcAft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 3. Открыть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Окно свойств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, используя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контекстное меню  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или нажав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F4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>
              <a:spcAft>
                <a:spcPts val="600"/>
              </a:spcAft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 4. Ввести выражение в свойстве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Данные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. 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43307" t="6477" r="53313" b="87185"/>
          <a:stretch>
            <a:fillRect/>
          </a:stretch>
        </p:blipFill>
        <p:spPr bwMode="auto">
          <a:xfrm>
            <a:off x="7643834" y="3000372"/>
            <a:ext cx="100013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000108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Для ввода выражения можно воспользоваться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Построителем выражений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, нажав кнопку 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3214686"/>
            <a:ext cx="8572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Перед каждым выражением необходим знак равенства (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). Например,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=[Цена]*0,75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97671" t="32620" r="675" b="65519"/>
          <a:stretch>
            <a:fillRect/>
          </a:stretch>
        </p:blipFill>
        <p:spPr bwMode="auto">
          <a:xfrm>
            <a:off x="6429388" y="2071678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177800"/>
            <a:ext cx="81280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0117" t="70874" r="39453" b="18140"/>
          <a:stretch>
            <a:fillRect/>
          </a:stretch>
        </p:blipFill>
        <p:spPr bwMode="auto">
          <a:xfrm>
            <a:off x="0" y="2714620"/>
            <a:ext cx="887259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Овал 2"/>
          <p:cNvSpPr/>
          <p:nvPr/>
        </p:nvSpPr>
        <p:spPr>
          <a:xfrm>
            <a:off x="5072066" y="2714620"/>
            <a:ext cx="857256" cy="8572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0" y="2786058"/>
            <a:ext cx="857256" cy="8572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142852"/>
            <a:ext cx="89297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Переместить поле на форме можно, захватив мышью квадратик в правом верхнем углу поля.  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rot="10800000" flipV="1">
            <a:off x="428596" y="1428736"/>
            <a:ext cx="3571900" cy="171451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rot="16200000" flipH="1">
            <a:off x="4214810" y="1857364"/>
            <a:ext cx="1785950" cy="64294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177800"/>
            <a:ext cx="81280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5720" y="1142984"/>
            <a:ext cx="885828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Формы создаются на основе таблиц или запросов.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Если форма включает поля из нескольких таблиц, то предварительно надо построить запрос, включающий эти поля.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70215" t="21973" b="48901"/>
          <a:stretch>
            <a:fillRect/>
          </a:stretch>
        </p:blipFill>
        <p:spPr bwMode="auto">
          <a:xfrm>
            <a:off x="714348" y="1142984"/>
            <a:ext cx="7017092" cy="548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Прямая со стрелкой 3"/>
          <p:cNvCxnSpPr/>
          <p:nvPr/>
        </p:nvCxnSpPr>
        <p:spPr>
          <a:xfrm rot="16200000" flipH="1">
            <a:off x="6036479" y="1821645"/>
            <a:ext cx="2357454" cy="42862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14678" y="285728"/>
            <a:ext cx="5836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Arial" pitchFamily="34" charset="0"/>
                <a:cs typeface="Arial" pitchFamily="34" charset="0"/>
              </a:rPr>
              <a:t>Открыть Построитель выражений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2844" y="5500702"/>
            <a:ext cx="9001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[Количество в общежитии] / [Количество студентов] *100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298"/>
            <a:ext cx="6786610" cy="413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142844" y="142852"/>
            <a:ext cx="8501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Arial" pitchFamily="34" charset="0"/>
                <a:cs typeface="Arial" pitchFamily="34" charset="0"/>
              </a:rPr>
              <a:t>Посчитать,  какой процент студентов группы проживает в общежитии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9238" t="21435" r="28027" b="26929"/>
          <a:stretch>
            <a:fillRect/>
          </a:stretch>
        </p:blipFill>
        <p:spPr bwMode="auto">
          <a:xfrm>
            <a:off x="642910" y="714356"/>
            <a:ext cx="7286676" cy="570789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70215" t="21435" b="58257"/>
          <a:stretch>
            <a:fillRect/>
          </a:stretch>
        </p:blipFill>
        <p:spPr bwMode="auto">
          <a:xfrm>
            <a:off x="714348" y="2357430"/>
            <a:ext cx="7715304" cy="420831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142844" y="142852"/>
            <a:ext cx="90011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Arial" pitchFamily="34" charset="0"/>
                <a:cs typeface="Arial" pitchFamily="34" charset="0"/>
              </a:rPr>
              <a:t>Можно в 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Окне свойств поля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на </a:t>
            </a:r>
            <a:r>
              <a:rPr lang="ru-RU" sz="2800" i="1" dirty="0" err="1" smtClean="0">
                <a:latin typeface="Arial" pitchFamily="34" charset="0"/>
                <a:cs typeface="Arial" pitchFamily="34" charset="0"/>
              </a:rPr>
              <a:t>вкл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Макет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выбрать Формат поля 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Процентный.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Тогда в формуле не надо умножать на 100.</a:t>
            </a:r>
            <a:endParaRPr lang="ru-RU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ru-RU" sz="2800" dirty="0" smtClean="0">
                <a:latin typeface="Arial" pitchFamily="34" charset="0"/>
                <a:cs typeface="Arial" pitchFamily="34" charset="0"/>
              </a:rPr>
              <a:t>[Количество в общежитии] / [Количество студентов]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8359" t="21435" r="17480" b="28027"/>
          <a:stretch>
            <a:fillRect/>
          </a:stretch>
        </p:blipFill>
        <p:spPr bwMode="auto">
          <a:xfrm>
            <a:off x="214282" y="428604"/>
            <a:ext cx="8729413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85852" y="142852"/>
            <a:ext cx="58796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Вычислить возраст студентов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25391" t="19238" r="25390" b="42310"/>
          <a:stretch>
            <a:fillRect/>
          </a:stretch>
        </p:blipFill>
        <p:spPr bwMode="auto">
          <a:xfrm>
            <a:off x="500034" y="714356"/>
            <a:ext cx="7829605" cy="4893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714348" y="6072206"/>
            <a:ext cx="6837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=DateDiff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("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yyyy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";[Дата рождения];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Date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())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57224" y="285728"/>
            <a:ext cx="70850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err="1" smtClean="0">
                <a:latin typeface="Arial" pitchFamily="34" charset="0"/>
                <a:cs typeface="Arial" pitchFamily="34" charset="0"/>
              </a:rPr>
              <a:t>=DateDiff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 (интервал; дата1; дата2)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4282" y="1071546"/>
            <a:ext cx="8643998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Указывает число интервалов времени между двумя указанными датами.</a:t>
            </a:r>
          </a:p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Аргумент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интервал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может иметь значения: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q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квартал</a:t>
            </a:r>
          </a:p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m 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–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месяц</a:t>
            </a:r>
          </a:p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d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день</a:t>
            </a:r>
            <a:endParaRPr lang="en-US" sz="3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час</a:t>
            </a:r>
          </a:p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минута</a:t>
            </a:r>
          </a:p>
          <a:p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 l="17480" t="17041" r="19238" b="17041"/>
          <a:stretch>
            <a:fillRect/>
          </a:stretch>
        </p:blipFill>
        <p:spPr bwMode="auto">
          <a:xfrm>
            <a:off x="928662" y="428604"/>
            <a:ext cx="7143800" cy="595316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86989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solidFill>
                  <a:prstClr val="black"/>
                </a:solidFill>
                <a:latin typeface="Arial" charset="0"/>
              </a:rPr>
              <a:t>Создание формы с подчиненной формой</a:t>
            </a:r>
            <a:endParaRPr lang="ru-RU" sz="3200" u="sng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2844" y="2143116"/>
            <a:ext cx="878684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3200" dirty="0" smtClean="0">
                <a:latin typeface="Arial" charset="0"/>
              </a:rPr>
              <a:t>Подчиненная – это форма, которая внедрена в другую форму (основную). Такие формы создаются для таблиц, связанных отношением </a:t>
            </a:r>
            <a:r>
              <a:rPr lang="en-US" sz="3200" dirty="0" smtClean="0">
                <a:latin typeface="Arial" charset="0"/>
              </a:rPr>
              <a:t>“</a:t>
            </a:r>
            <a:r>
              <a:rPr lang="ru-RU" sz="3200" dirty="0" err="1" smtClean="0">
                <a:latin typeface="Arial" charset="0"/>
              </a:rPr>
              <a:t>один-ко-многим</a:t>
            </a:r>
            <a:r>
              <a:rPr lang="en-US" sz="3200" dirty="0" smtClean="0">
                <a:latin typeface="Arial" charset="0"/>
              </a:rPr>
              <a:t>”</a:t>
            </a:r>
            <a:r>
              <a:rPr lang="ru-RU" sz="3200" dirty="0" smtClean="0">
                <a:latin typeface="Arial" charset="0"/>
              </a:rPr>
              <a:t>. Позволяют просматривать данные из нескольких таблиц или запросов</a:t>
            </a:r>
            <a:r>
              <a:rPr lang="ru-RU" sz="3200" dirty="0" smtClean="0"/>
              <a:t>.</a:t>
            </a:r>
            <a:endParaRPr lang="ru-RU" sz="3200" b="1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500043"/>
            <a:ext cx="9144000" cy="649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При создании формы </a:t>
            </a:r>
            <a:r>
              <a:rPr lang="ru-RU" sz="3200" b="1" dirty="0" smtClean="0">
                <a:latin typeface="Arial" charset="0"/>
              </a:rPr>
              <a:t>Мастером</a:t>
            </a:r>
            <a:r>
              <a:rPr lang="en-US" sz="3200" b="1" dirty="0" smtClean="0">
                <a:latin typeface="Arial" charset="0"/>
              </a:rPr>
              <a:t>: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ru-RU" sz="3200" dirty="0" smtClean="0">
                <a:latin typeface="Arial" charset="0"/>
              </a:rPr>
              <a:t>Открыть список </a:t>
            </a:r>
            <a:r>
              <a:rPr lang="ru-RU" sz="3200" b="1" dirty="0" smtClean="0">
                <a:latin typeface="Arial" charset="0"/>
              </a:rPr>
              <a:t>Таблицы и запросы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ru-RU" sz="3200" dirty="0" smtClean="0">
                <a:latin typeface="Arial" charset="0"/>
              </a:rPr>
              <a:t>Выбрать главную таблицу и перенести в </a:t>
            </a:r>
            <a:r>
              <a:rPr lang="ru-RU" sz="3200" b="1" dirty="0" smtClean="0">
                <a:latin typeface="Arial" charset="0"/>
              </a:rPr>
              <a:t>Выбранные поля </a:t>
            </a:r>
            <a:r>
              <a:rPr lang="ru-RU" sz="3200" dirty="0" smtClean="0">
                <a:latin typeface="Arial" charset="0"/>
              </a:rPr>
              <a:t>нужные поля таблицы</a:t>
            </a:r>
          </a:p>
          <a:p>
            <a:pPr marL="514350" indent="-51435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sz="3200" dirty="0" smtClean="0">
                <a:latin typeface="Arial" charset="0"/>
              </a:rPr>
              <a:t>Выбрать подчиненную таблицу и перенести в </a:t>
            </a:r>
            <a:r>
              <a:rPr lang="ru-RU" sz="3200" b="1" dirty="0" smtClean="0">
                <a:latin typeface="Arial" charset="0"/>
              </a:rPr>
              <a:t>Выбранные поля </a:t>
            </a:r>
            <a:r>
              <a:rPr lang="ru-RU" sz="3200" dirty="0" smtClean="0">
                <a:latin typeface="Arial" charset="0"/>
              </a:rPr>
              <a:t>нужные поля таблицы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ru-RU" sz="3200" dirty="0" smtClean="0">
                <a:latin typeface="Arial" charset="0"/>
              </a:rPr>
              <a:t>В следующем диалоговом окне выбрать вид представления данных </a:t>
            </a:r>
            <a:r>
              <a:rPr lang="ru-RU" sz="3200" b="1" dirty="0" smtClean="0">
                <a:latin typeface="Arial" charset="0"/>
              </a:rPr>
              <a:t>Подчиненные формы 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ru-RU" sz="3200" dirty="0" smtClean="0">
                <a:latin typeface="Arial" charset="0"/>
              </a:rPr>
              <a:t>Последующие действия такие же, как при создании обычных форм.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3200" dirty="0" smtClean="0">
              <a:latin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b="1" dirty="0" smtClean="0">
                <a:latin typeface="Arial" charset="0"/>
              </a:rPr>
              <a:t> </a:t>
            </a:r>
            <a:r>
              <a:rPr lang="ru-RU" sz="3200" dirty="0" smtClean="0">
                <a:latin typeface="Arial" charset="0"/>
              </a:rPr>
              <a:t> </a:t>
            </a:r>
            <a:endParaRPr lang="ru-RU" sz="3200" b="1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5720" y="1142984"/>
            <a:ext cx="885828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Формы можно создавать с помощью </a:t>
            </a:r>
            <a:r>
              <a:rPr lang="ru-RU" sz="3200" b="1" dirty="0" smtClean="0">
                <a:latin typeface="Arial" charset="0"/>
              </a:rPr>
              <a:t>Конструктора</a:t>
            </a:r>
            <a:r>
              <a:rPr lang="ru-RU" sz="3200" dirty="0" smtClean="0">
                <a:latin typeface="Arial" charset="0"/>
              </a:rPr>
              <a:t> или </a:t>
            </a:r>
            <a:r>
              <a:rPr lang="ru-RU" sz="3200" b="1" dirty="0" smtClean="0">
                <a:latin typeface="Arial" charset="0"/>
              </a:rPr>
              <a:t>Мастера</a:t>
            </a:r>
            <a:r>
              <a:rPr lang="ru-RU" sz="3200" dirty="0" smtClean="0">
                <a:latin typeface="Arial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Удобно форму создать с помощью </a:t>
            </a:r>
            <a:r>
              <a:rPr lang="ru-RU" sz="3200" b="1" dirty="0" smtClean="0">
                <a:latin typeface="Arial" charset="0"/>
              </a:rPr>
              <a:t>Мастера</a:t>
            </a:r>
            <a:r>
              <a:rPr lang="ru-RU" sz="3200" dirty="0" smtClean="0">
                <a:latin typeface="Arial" charset="0"/>
              </a:rPr>
              <a:t>, а затем доработать в режиме </a:t>
            </a:r>
            <a:r>
              <a:rPr lang="ru-RU" sz="3200" b="1" dirty="0" smtClean="0">
                <a:latin typeface="Arial" charset="0"/>
              </a:rPr>
              <a:t>Конструктора</a:t>
            </a:r>
            <a:r>
              <a:rPr lang="ru-RU" sz="3200" dirty="0" smtClean="0">
                <a:latin typeface="Arial" charset="0"/>
              </a:rPr>
              <a:t>.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6269" t="17041" r="21875" b="39013"/>
          <a:stretch>
            <a:fillRect/>
          </a:stretch>
        </p:blipFill>
        <p:spPr bwMode="auto">
          <a:xfrm>
            <a:off x="1000100" y="928670"/>
            <a:ext cx="6786610" cy="4601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6269" t="17041" r="22754" b="39013"/>
          <a:stretch>
            <a:fillRect/>
          </a:stretch>
        </p:blipFill>
        <p:spPr bwMode="auto">
          <a:xfrm>
            <a:off x="857223" y="928670"/>
            <a:ext cx="7250957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6269" t="17041" r="22754" b="39013"/>
          <a:stretch>
            <a:fillRect/>
          </a:stretch>
        </p:blipFill>
        <p:spPr bwMode="auto">
          <a:xfrm>
            <a:off x="785786" y="714356"/>
            <a:ext cx="7504562" cy="517556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6269" t="17041" r="22754" b="39013"/>
          <a:stretch>
            <a:fillRect/>
          </a:stretch>
        </p:blipFill>
        <p:spPr bwMode="auto">
          <a:xfrm>
            <a:off x="357158" y="714356"/>
            <a:ext cx="8190367" cy="564852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26269" t="17041" r="22754" b="39013"/>
          <a:stretch>
            <a:fillRect/>
          </a:stretch>
        </p:blipFill>
        <p:spPr bwMode="auto">
          <a:xfrm>
            <a:off x="642910" y="642918"/>
            <a:ext cx="7801030" cy="538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7480" t="21435" b="6054"/>
          <a:stretch>
            <a:fillRect/>
          </a:stretch>
        </p:blipFill>
        <p:spPr bwMode="auto">
          <a:xfrm>
            <a:off x="357158" y="428604"/>
            <a:ext cx="8231571" cy="578647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00100" y="0"/>
            <a:ext cx="66672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solidFill>
                  <a:prstClr val="black"/>
                </a:solidFill>
                <a:latin typeface="Arial" charset="0"/>
              </a:rPr>
              <a:t>Создание формы со вкладками</a:t>
            </a:r>
            <a:endParaRPr lang="ru-RU" sz="3200" u="sng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642918"/>
            <a:ext cx="878684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i="1" dirty="0" err="1" smtClean="0">
                <a:latin typeface="Arial" charset="0"/>
              </a:rPr>
              <a:t>Вкл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Создание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гр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Формы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кн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Конструктор форм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Выбрать и поместить на форму элемент</a:t>
            </a:r>
            <a:r>
              <a:rPr kumimoji="0" lang="ru-RU" sz="32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u-RU" sz="3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Вкладка</a:t>
            </a:r>
            <a:endParaRPr kumimoji="0" lang="ru-RU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0616" t="2758" r="32208" b="82960"/>
          <a:stretch>
            <a:fillRect/>
          </a:stretch>
        </p:blipFill>
        <p:spPr bwMode="auto">
          <a:xfrm>
            <a:off x="285720" y="3429000"/>
            <a:ext cx="7815703" cy="328614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61026" t="9151" r="36816" b="88452"/>
          <a:stretch>
            <a:fillRect/>
          </a:stretch>
        </p:blipFill>
        <p:spPr bwMode="auto">
          <a:xfrm>
            <a:off x="1928794" y="2143116"/>
            <a:ext cx="919764" cy="817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Прямая со стрелкой 6"/>
          <p:cNvCxnSpPr/>
          <p:nvPr/>
        </p:nvCxnSpPr>
        <p:spPr>
          <a:xfrm>
            <a:off x="2928926" y="2428868"/>
            <a:ext cx="3214710" cy="264320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9238" t="4956" b="26928"/>
          <a:stretch>
            <a:fillRect/>
          </a:stretch>
        </p:blipFill>
        <p:spPr bwMode="auto">
          <a:xfrm>
            <a:off x="214282" y="571480"/>
            <a:ext cx="8258351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0117" t="21391" b="26929"/>
          <a:stretch>
            <a:fillRect/>
          </a:stretch>
        </p:blipFill>
        <p:spPr bwMode="auto">
          <a:xfrm>
            <a:off x="0" y="1500174"/>
            <a:ext cx="9180486" cy="475139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214290"/>
            <a:ext cx="87868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В окне свойств каждой вкладки указать имя</a:t>
            </a:r>
            <a:endParaRPr lang="ru-RU" sz="3200" b="1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9238" t="20745" b="26929"/>
          <a:stretch>
            <a:fillRect/>
          </a:stretch>
        </p:blipFill>
        <p:spPr bwMode="auto">
          <a:xfrm>
            <a:off x="0" y="928670"/>
            <a:ext cx="8820819" cy="457203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85860"/>
            <a:ext cx="950122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i="1" dirty="0" err="1" smtClean="0">
                <a:latin typeface="Arial" charset="0"/>
              </a:rPr>
              <a:t>Вкл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Создание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гр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Формы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кн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Другие формы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Из списка выбрать </a:t>
            </a:r>
            <a:r>
              <a:rPr lang="ru-RU" sz="3200" b="1" dirty="0" smtClean="0">
                <a:latin typeface="Arial" charset="0"/>
              </a:rPr>
              <a:t>Мастер форм</a:t>
            </a:r>
            <a:r>
              <a:rPr lang="ru-RU" sz="3200" b="1" dirty="0">
                <a:latin typeface="Arial" charset="0"/>
              </a:rPr>
              <a:t>.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2758" r="41211" b="63184"/>
          <a:stretch>
            <a:fillRect/>
          </a:stretch>
        </p:blipFill>
        <p:spPr bwMode="auto">
          <a:xfrm>
            <a:off x="642910" y="2786058"/>
            <a:ext cx="7707065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4282" y="214290"/>
            <a:ext cx="807249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b="1" u="sng" dirty="0" smtClean="0">
                <a:latin typeface="Arial" charset="0"/>
              </a:rPr>
              <a:t>Создание формы с помощью Мастера</a:t>
            </a:r>
            <a:endParaRPr kumimoji="0" lang="ru-RU" sz="32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24512" t="15942" r="7812" b="29519"/>
          <a:stretch>
            <a:fillRect/>
          </a:stretch>
        </p:blipFill>
        <p:spPr bwMode="auto">
          <a:xfrm>
            <a:off x="571472" y="1837859"/>
            <a:ext cx="7786742" cy="5020141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14290"/>
            <a:ext cx="87868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Кнопкой </a:t>
            </a:r>
            <a:r>
              <a:rPr lang="ru-RU" sz="3200" b="1" dirty="0" smtClean="0">
                <a:latin typeface="Arial" charset="0"/>
              </a:rPr>
              <a:t>Добавить поля (</a:t>
            </a:r>
            <a:r>
              <a:rPr lang="ru-RU" sz="3200" i="1" dirty="0" err="1" smtClean="0">
                <a:latin typeface="Arial" charset="0"/>
              </a:rPr>
              <a:t>гр</a:t>
            </a:r>
            <a:r>
              <a:rPr lang="ru-RU" sz="3200" b="1" dirty="0" smtClean="0">
                <a:latin typeface="Arial" charset="0"/>
              </a:rPr>
              <a:t> Сервис) </a:t>
            </a:r>
            <a:r>
              <a:rPr lang="ru-RU" sz="3200" dirty="0" smtClean="0">
                <a:latin typeface="Arial" charset="0"/>
              </a:rPr>
              <a:t>открыть </a:t>
            </a:r>
            <a:r>
              <a:rPr lang="ru-RU" sz="3200" b="1" dirty="0" smtClean="0">
                <a:latin typeface="Arial" charset="0"/>
              </a:rPr>
              <a:t>Список полей</a:t>
            </a:r>
            <a:r>
              <a:rPr lang="ru-RU" sz="3200" dirty="0" smtClean="0">
                <a:latin typeface="Arial" charset="0"/>
              </a:rPr>
              <a:t> и перетянуть нужные поля на вкладки</a:t>
            </a:r>
            <a:endParaRPr lang="ru-RU" sz="3200" b="1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19238" t="21435" r="25390" b="30224"/>
          <a:stretch>
            <a:fillRect/>
          </a:stretch>
        </p:blipFill>
        <p:spPr bwMode="auto">
          <a:xfrm>
            <a:off x="1214413" y="785794"/>
            <a:ext cx="6369347" cy="444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9238" t="21435" r="20996" b="28027"/>
          <a:stretch>
            <a:fillRect/>
          </a:stretch>
        </p:blipFill>
        <p:spPr bwMode="auto">
          <a:xfrm>
            <a:off x="857224" y="857232"/>
            <a:ext cx="7181072" cy="485778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00166" y="0"/>
            <a:ext cx="6057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solidFill>
                  <a:prstClr val="black"/>
                </a:solidFill>
                <a:latin typeface="Arial" charset="0"/>
              </a:rPr>
              <a:t>Создание кнопочной формы</a:t>
            </a:r>
            <a:endParaRPr lang="ru-RU" sz="3200" u="sng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r="24512" b="22534"/>
          <a:stretch>
            <a:fillRect/>
          </a:stretch>
        </p:blipFill>
        <p:spPr bwMode="auto">
          <a:xfrm>
            <a:off x="1142976" y="1820850"/>
            <a:ext cx="6135702" cy="50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642918"/>
            <a:ext cx="878684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i="1" dirty="0" err="1" smtClean="0">
                <a:latin typeface="Arial" charset="0"/>
              </a:rPr>
              <a:t>Вкл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Создание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гр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Формы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кн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Конструктор форм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6699" b="26929"/>
          <a:stretch>
            <a:fillRect/>
          </a:stretch>
        </p:blipFill>
        <p:spPr bwMode="auto">
          <a:xfrm>
            <a:off x="-1" y="0"/>
            <a:ext cx="9160087" cy="64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4282" y="928670"/>
            <a:ext cx="878684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Создать на форме элемент </a:t>
            </a:r>
            <a:r>
              <a:rPr lang="ru-RU" sz="3200" b="1" dirty="0" smtClean="0">
                <a:latin typeface="Arial" charset="0"/>
              </a:rPr>
              <a:t>Кнопка.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3200" dirty="0" smtClean="0">
                <a:latin typeface="Arial" charset="0"/>
              </a:rPr>
              <a:t>В окне </a:t>
            </a:r>
            <a:r>
              <a:rPr lang="ru-RU" sz="3200" b="1" dirty="0" smtClean="0">
                <a:latin typeface="Arial" charset="0"/>
              </a:rPr>
              <a:t>Создание кнопок </a:t>
            </a:r>
            <a:r>
              <a:rPr lang="ru-RU" sz="3200" dirty="0" smtClean="0">
                <a:latin typeface="Arial" charset="0"/>
              </a:rPr>
              <a:t>выбрать из списка категорий </a:t>
            </a:r>
            <a:r>
              <a:rPr lang="ru-RU" sz="3200" b="1" dirty="0" smtClean="0">
                <a:latin typeface="Arial" charset="0"/>
              </a:rPr>
              <a:t>Работа с формой, </a:t>
            </a:r>
            <a:r>
              <a:rPr lang="ru-RU" sz="3200" dirty="0" smtClean="0">
                <a:latin typeface="Arial" charset="0"/>
              </a:rPr>
              <a:t>из списка действий - </a:t>
            </a:r>
            <a:r>
              <a:rPr lang="ru-RU" sz="3200" b="1" dirty="0" smtClean="0">
                <a:latin typeface="Arial" charset="0"/>
              </a:rPr>
              <a:t>Открыть форму</a:t>
            </a:r>
            <a:r>
              <a:rPr lang="ru-RU" sz="3200" dirty="0" smtClean="0">
                <a:latin typeface="Arial" charset="0"/>
              </a:rPr>
              <a:t>. </a:t>
            </a:r>
            <a:r>
              <a:rPr lang="ru-RU" sz="3200" b="1" dirty="0" smtClean="0">
                <a:latin typeface="Arial" charset="0"/>
              </a:rPr>
              <a:t> </a:t>
            </a:r>
            <a:r>
              <a:rPr lang="ru-RU" sz="3200" dirty="0" smtClean="0">
                <a:latin typeface="Arial" charset="0"/>
              </a:rPr>
              <a:t> </a:t>
            </a:r>
            <a:endParaRPr kumimoji="0" lang="ru-RU" sz="3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4282" y="928670"/>
            <a:ext cx="8786842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Далее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1. выбрать нужную форму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2. указать Выбрать все записи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3. Разместить на кнопке текст с названием формы</a:t>
            </a:r>
            <a:r>
              <a:rPr lang="en-US" sz="3200" dirty="0" smtClean="0">
                <a:latin typeface="Arial" charset="0"/>
              </a:rPr>
              <a:t> (</a:t>
            </a:r>
            <a:r>
              <a:rPr lang="ru-RU" sz="3200" dirty="0" smtClean="0">
                <a:latin typeface="Arial" charset="0"/>
              </a:rPr>
              <a:t>или рисунок)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4. Имя кнопки не менять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5. Готово  </a:t>
            </a:r>
            <a:r>
              <a:rPr lang="ru-RU" sz="3200" b="1" dirty="0" smtClean="0">
                <a:latin typeface="Arial" charset="0"/>
              </a:rPr>
              <a:t> </a:t>
            </a:r>
            <a:r>
              <a:rPr lang="ru-RU" sz="3200" dirty="0" smtClean="0">
                <a:latin typeface="Arial" charset="0"/>
              </a:rPr>
              <a:t> </a:t>
            </a:r>
            <a:endParaRPr kumimoji="0" lang="ru-RU" sz="3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17578" t="16479" r="33202" b="24195"/>
          <a:stretch>
            <a:fillRect/>
          </a:stretch>
        </p:blipFill>
        <p:spPr bwMode="auto">
          <a:xfrm>
            <a:off x="2000232" y="377577"/>
            <a:ext cx="5429288" cy="523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57290" y="214290"/>
            <a:ext cx="5838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u="sng" dirty="0" smtClean="0">
                <a:latin typeface="Arial" pitchFamily="34" charset="0"/>
                <a:cs typeface="Arial" pitchFamily="34" charset="0"/>
              </a:rPr>
              <a:t>Поместить рисунок на форме</a:t>
            </a:r>
            <a:endParaRPr lang="ru-RU" sz="32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2844" y="1285860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Открыть форму в режиме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Конструктор.</a:t>
            </a:r>
          </a:p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В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Окне свойств формы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на вкладке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Макет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выбрать свойство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Рисунок 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и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указать в нем имя графического файла.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34307" t="32422" r="4285" b="18139"/>
          <a:stretch>
            <a:fillRect/>
          </a:stretch>
        </p:blipFill>
        <p:spPr bwMode="auto">
          <a:xfrm>
            <a:off x="0" y="785794"/>
            <a:ext cx="9095186" cy="58579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4" name="Полилиния 3"/>
          <p:cNvSpPr/>
          <p:nvPr/>
        </p:nvSpPr>
        <p:spPr>
          <a:xfrm>
            <a:off x="5679440" y="3586480"/>
            <a:ext cx="3108960" cy="264160"/>
          </a:xfrm>
          <a:custGeom>
            <a:avLst/>
            <a:gdLst>
              <a:gd name="connsiteX0" fmla="*/ 3058160 w 3108960"/>
              <a:gd name="connsiteY0" fmla="*/ 30480 h 264160"/>
              <a:gd name="connsiteX1" fmla="*/ 2844800 w 3108960"/>
              <a:gd name="connsiteY1" fmla="*/ 10160 h 264160"/>
              <a:gd name="connsiteX2" fmla="*/ 2092960 w 3108960"/>
              <a:gd name="connsiteY2" fmla="*/ 0 h 264160"/>
              <a:gd name="connsiteX3" fmla="*/ 91440 w 3108960"/>
              <a:gd name="connsiteY3" fmla="*/ 10160 h 264160"/>
              <a:gd name="connsiteX4" fmla="*/ 60960 w 3108960"/>
              <a:gd name="connsiteY4" fmla="*/ 30480 h 264160"/>
              <a:gd name="connsiteX5" fmla="*/ 30480 w 3108960"/>
              <a:gd name="connsiteY5" fmla="*/ 40640 h 264160"/>
              <a:gd name="connsiteX6" fmla="*/ 0 w 3108960"/>
              <a:gd name="connsiteY6" fmla="*/ 101600 h 264160"/>
              <a:gd name="connsiteX7" fmla="*/ 10160 w 3108960"/>
              <a:gd name="connsiteY7" fmla="*/ 172720 h 264160"/>
              <a:gd name="connsiteX8" fmla="*/ 71120 w 3108960"/>
              <a:gd name="connsiteY8" fmla="*/ 223520 h 264160"/>
              <a:gd name="connsiteX9" fmla="*/ 101600 w 3108960"/>
              <a:gd name="connsiteY9" fmla="*/ 233680 h 264160"/>
              <a:gd name="connsiteX10" fmla="*/ 538480 w 3108960"/>
              <a:gd name="connsiteY10" fmla="*/ 243840 h 264160"/>
              <a:gd name="connsiteX11" fmla="*/ 609600 w 3108960"/>
              <a:gd name="connsiteY11" fmla="*/ 264160 h 264160"/>
              <a:gd name="connsiteX12" fmla="*/ 2997200 w 3108960"/>
              <a:gd name="connsiteY12" fmla="*/ 254000 h 264160"/>
              <a:gd name="connsiteX13" fmla="*/ 3078480 w 3108960"/>
              <a:gd name="connsiteY13" fmla="*/ 203200 h 264160"/>
              <a:gd name="connsiteX14" fmla="*/ 3098800 w 3108960"/>
              <a:gd name="connsiteY14" fmla="*/ 142240 h 264160"/>
              <a:gd name="connsiteX15" fmla="*/ 3108960 w 3108960"/>
              <a:gd name="connsiteY15" fmla="*/ 111760 h 264160"/>
              <a:gd name="connsiteX16" fmla="*/ 3098800 w 3108960"/>
              <a:gd name="connsiteY16" fmla="*/ 50800 h 264160"/>
              <a:gd name="connsiteX17" fmla="*/ 3058160 w 3108960"/>
              <a:gd name="connsiteY17" fmla="*/ 3048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08960" h="264160">
                <a:moveTo>
                  <a:pt x="3058160" y="30480"/>
                </a:moveTo>
                <a:cubicBezTo>
                  <a:pt x="2973444" y="2241"/>
                  <a:pt x="3017365" y="13911"/>
                  <a:pt x="2844800" y="10160"/>
                </a:cubicBezTo>
                <a:lnTo>
                  <a:pt x="2092960" y="0"/>
                </a:lnTo>
                <a:lnTo>
                  <a:pt x="91440" y="10160"/>
                </a:lnTo>
                <a:cubicBezTo>
                  <a:pt x="79231" y="10343"/>
                  <a:pt x="71882" y="25019"/>
                  <a:pt x="60960" y="30480"/>
                </a:cubicBezTo>
                <a:cubicBezTo>
                  <a:pt x="51381" y="35269"/>
                  <a:pt x="40640" y="37253"/>
                  <a:pt x="30480" y="40640"/>
                </a:cubicBezTo>
                <a:cubicBezTo>
                  <a:pt x="20206" y="56051"/>
                  <a:pt x="0" y="80568"/>
                  <a:pt x="0" y="101600"/>
                </a:cubicBezTo>
                <a:cubicBezTo>
                  <a:pt x="0" y="125547"/>
                  <a:pt x="1266" y="150485"/>
                  <a:pt x="10160" y="172720"/>
                </a:cubicBezTo>
                <a:cubicBezTo>
                  <a:pt x="15777" y="186764"/>
                  <a:pt x="57152" y="216536"/>
                  <a:pt x="71120" y="223520"/>
                </a:cubicBezTo>
                <a:cubicBezTo>
                  <a:pt x="80699" y="228309"/>
                  <a:pt x="90901" y="233215"/>
                  <a:pt x="101600" y="233680"/>
                </a:cubicBezTo>
                <a:cubicBezTo>
                  <a:pt x="247129" y="240007"/>
                  <a:pt x="392853" y="240453"/>
                  <a:pt x="538480" y="243840"/>
                </a:cubicBezTo>
                <a:cubicBezTo>
                  <a:pt x="552853" y="248631"/>
                  <a:pt x="596843" y="264160"/>
                  <a:pt x="609600" y="264160"/>
                </a:cubicBezTo>
                <a:lnTo>
                  <a:pt x="2997200" y="254000"/>
                </a:lnTo>
                <a:cubicBezTo>
                  <a:pt x="3047641" y="237186"/>
                  <a:pt x="3058879" y="247302"/>
                  <a:pt x="3078480" y="203200"/>
                </a:cubicBezTo>
                <a:cubicBezTo>
                  <a:pt x="3087179" y="183627"/>
                  <a:pt x="3092027" y="162560"/>
                  <a:pt x="3098800" y="142240"/>
                </a:cubicBezTo>
                <a:lnTo>
                  <a:pt x="3108960" y="111760"/>
                </a:lnTo>
                <a:cubicBezTo>
                  <a:pt x="3105573" y="91440"/>
                  <a:pt x="3108013" y="69225"/>
                  <a:pt x="3098800" y="50800"/>
                </a:cubicBezTo>
                <a:cubicBezTo>
                  <a:pt x="3093339" y="39878"/>
                  <a:pt x="3068320" y="30480"/>
                  <a:pt x="3058160" y="3048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7480" t="24731" r="21875" b="30225"/>
          <a:stretch>
            <a:fillRect/>
          </a:stretch>
        </p:blipFill>
        <p:spPr bwMode="auto">
          <a:xfrm>
            <a:off x="2428860" y="2995172"/>
            <a:ext cx="6500858" cy="386282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142852"/>
            <a:ext cx="8643966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 smtClean="0">
                <a:latin typeface="Arial" charset="0"/>
              </a:rPr>
              <a:t>1. </a:t>
            </a:r>
            <a:r>
              <a:rPr lang="ru-RU" sz="2800" dirty="0" smtClean="0">
                <a:latin typeface="Arial" charset="0"/>
              </a:rPr>
              <a:t>В раскрывающемся списке </a:t>
            </a:r>
            <a:r>
              <a:rPr lang="ru-RU" sz="2800" b="1" dirty="0" smtClean="0">
                <a:latin typeface="Arial" charset="0"/>
              </a:rPr>
              <a:t>Таблицы и запросы </a:t>
            </a:r>
            <a:r>
              <a:rPr lang="ru-RU" sz="2800" dirty="0" smtClean="0">
                <a:latin typeface="Arial" charset="0"/>
              </a:rPr>
              <a:t>выбрать таблицу-источник данных (или запрос).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2.</a:t>
            </a:r>
            <a:r>
              <a:rPr kumimoji="0" lang="en-US" sz="28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u-RU" sz="28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В списке </a:t>
            </a:r>
            <a:r>
              <a:rPr kumimoji="0" lang="ru-RU" sz="2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Доступные поля </a:t>
            </a:r>
            <a:r>
              <a:rPr kumimoji="0" lang="ru-RU" sz="28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выделить по очереди необходимые поля и перенести их в список </a:t>
            </a:r>
            <a:r>
              <a:rPr kumimoji="0" lang="ru-RU" sz="2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Выбранные поля </a:t>
            </a:r>
            <a:r>
              <a:rPr kumimoji="0" lang="ru-RU" sz="28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кнопкой</a:t>
            </a:r>
            <a:endParaRPr kumimoji="0" lang="en-US" sz="280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 smtClean="0">
                <a:latin typeface="Arial" charset="0"/>
              </a:rPr>
              <a:t>3. </a:t>
            </a:r>
            <a:r>
              <a:rPr lang="ru-RU" sz="2800" dirty="0" err="1" smtClean="0">
                <a:latin typeface="Arial" charset="0"/>
              </a:rPr>
              <a:t>Кн</a:t>
            </a:r>
            <a:r>
              <a:rPr lang="ru-RU" sz="2800" dirty="0" smtClean="0">
                <a:latin typeface="Arial" charset="0"/>
              </a:rPr>
              <a:t> </a:t>
            </a:r>
            <a:r>
              <a:rPr lang="ru-RU" sz="2800" b="1" dirty="0" smtClean="0">
                <a:latin typeface="Arial" charset="0"/>
              </a:rPr>
              <a:t>Далее</a:t>
            </a:r>
            <a:r>
              <a:rPr kumimoji="0" lang="ru-RU" sz="28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</a:t>
            </a:r>
            <a:r>
              <a:rPr kumimoji="0" lang="ru-RU" sz="2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45983" t="48889" r="51198" b="48612"/>
          <a:stretch>
            <a:fillRect/>
          </a:stretch>
        </p:blipFill>
        <p:spPr bwMode="auto">
          <a:xfrm>
            <a:off x="5929322" y="2285992"/>
            <a:ext cx="785818" cy="5572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5400000">
            <a:off x="4822033" y="3679033"/>
            <a:ext cx="2143140" cy="50006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25390" t="21435" b="4956"/>
          <a:stretch>
            <a:fillRect/>
          </a:stretch>
        </p:blipFill>
        <p:spPr bwMode="auto">
          <a:xfrm>
            <a:off x="571472" y="571480"/>
            <a:ext cx="7643866" cy="603308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85918" y="0"/>
            <a:ext cx="4857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u="sng" dirty="0" smtClean="0">
                <a:latin typeface="Arial" pitchFamily="34" charset="0"/>
                <a:cs typeface="Arial" pitchFamily="34" charset="0"/>
              </a:rPr>
              <a:t>Вставка даты и времени</a:t>
            </a:r>
            <a:endParaRPr lang="ru-RU" sz="32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714356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Arial" pitchFamily="34" charset="0"/>
                <a:cs typeface="Arial" pitchFamily="34" charset="0"/>
              </a:rPr>
              <a:t>Открыть форму или отчет в режиме 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Макета (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или 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Конструктора)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ru-RU" sz="2800" i="1" dirty="0" err="1" smtClean="0">
                <a:latin typeface="Arial" pitchFamily="34" charset="0"/>
                <a:cs typeface="Arial" pitchFamily="34" charset="0"/>
              </a:rPr>
              <a:t>Вкл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Формат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/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i="1" dirty="0" err="1" smtClean="0">
                <a:latin typeface="Arial" pitchFamily="34" charset="0"/>
                <a:cs typeface="Arial" pitchFamily="34" charset="0"/>
              </a:rPr>
              <a:t>гр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Элементы управления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/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i="1" dirty="0" err="1" smtClean="0">
                <a:latin typeface="Arial" pitchFamily="34" charset="0"/>
                <a:cs typeface="Arial" pitchFamily="34" charset="0"/>
              </a:rPr>
              <a:t>кн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Дата и время.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40430" b="45044"/>
          <a:stretch>
            <a:fillRect/>
          </a:stretch>
        </p:blipFill>
        <p:spPr bwMode="auto">
          <a:xfrm>
            <a:off x="1571604" y="2271022"/>
            <a:ext cx="6215106" cy="458697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6" name="Овал 5"/>
          <p:cNvSpPr/>
          <p:nvPr/>
        </p:nvSpPr>
        <p:spPr>
          <a:xfrm>
            <a:off x="3286116" y="3071810"/>
            <a:ext cx="1143008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71604" y="1857364"/>
            <a:ext cx="57057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Создание отчетов</a:t>
            </a:r>
            <a:r>
              <a:rPr lang="en-US" sz="4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   </a:t>
            </a:r>
            <a:endParaRPr lang="ru-RU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5720" y="1142984"/>
            <a:ext cx="885828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Отчеты, как и формы, удобно создать с помощью </a:t>
            </a:r>
            <a:r>
              <a:rPr lang="ru-RU" sz="3200" b="1" dirty="0" smtClean="0">
                <a:latin typeface="Arial" charset="0"/>
              </a:rPr>
              <a:t>Мастера</a:t>
            </a:r>
            <a:r>
              <a:rPr lang="ru-RU" sz="3200" dirty="0" smtClean="0">
                <a:latin typeface="Arial" charset="0"/>
              </a:rPr>
              <a:t>, а затем доработать в режиме </a:t>
            </a:r>
            <a:r>
              <a:rPr lang="ru-RU" sz="3200" b="1" dirty="0" smtClean="0">
                <a:latin typeface="Arial" charset="0"/>
              </a:rPr>
              <a:t>Конструктора</a:t>
            </a:r>
            <a:r>
              <a:rPr lang="ru-RU" sz="3200" dirty="0" smtClean="0">
                <a:latin typeface="Arial" charset="0"/>
              </a:rPr>
              <a:t>.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25390" t="5984" r="21875" b="37915"/>
          <a:stretch>
            <a:fillRect/>
          </a:stretch>
        </p:blipFill>
        <p:spPr bwMode="auto">
          <a:xfrm>
            <a:off x="1071538" y="778196"/>
            <a:ext cx="7143800" cy="6079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142852"/>
            <a:ext cx="95012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i="1" dirty="0" err="1" smtClean="0">
                <a:latin typeface="Arial" charset="0"/>
              </a:rPr>
              <a:t>Вкл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Создание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гр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Отчеты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кн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Мастер отчетов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6601" t="25830" r="22754" b="30224"/>
          <a:stretch>
            <a:fillRect/>
          </a:stretch>
        </p:blipFill>
        <p:spPr bwMode="auto">
          <a:xfrm>
            <a:off x="785785" y="857232"/>
            <a:ext cx="7886755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7480" t="24731" r="22754" b="30225"/>
          <a:stretch>
            <a:fillRect/>
          </a:stretch>
        </p:blipFill>
        <p:spPr bwMode="auto">
          <a:xfrm>
            <a:off x="714347" y="642918"/>
            <a:ext cx="8175295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7480" t="24731" r="22754" b="30225"/>
          <a:stretch>
            <a:fillRect/>
          </a:stretch>
        </p:blipFill>
        <p:spPr bwMode="auto">
          <a:xfrm>
            <a:off x="142844" y="642918"/>
            <a:ext cx="8767708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0996" t="25830" r="22754" b="30224"/>
          <a:stretch>
            <a:fillRect/>
          </a:stretch>
        </p:blipFill>
        <p:spPr bwMode="auto">
          <a:xfrm>
            <a:off x="285720" y="785794"/>
            <a:ext cx="8572560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9238" t="24731" r="22754" b="30225"/>
          <a:stretch>
            <a:fillRect/>
          </a:stretch>
        </p:blipFill>
        <p:spPr bwMode="auto">
          <a:xfrm>
            <a:off x="285720" y="714356"/>
            <a:ext cx="850983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6269" t="25830" r="21875" b="30224"/>
          <a:stretch>
            <a:fillRect/>
          </a:stretch>
        </p:blipFill>
        <p:spPr bwMode="auto">
          <a:xfrm>
            <a:off x="642910" y="1214422"/>
            <a:ext cx="6858048" cy="464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357166"/>
            <a:ext cx="86439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Выбрать внешний вид формы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6601" t="17041" r="34180" b="7153"/>
          <a:stretch>
            <a:fillRect/>
          </a:stretch>
        </p:blipFill>
        <p:spPr bwMode="auto">
          <a:xfrm>
            <a:off x="1571604" y="131371"/>
            <a:ext cx="5143536" cy="6337571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5000" r="11377"/>
          <a:stretch>
            <a:fillRect/>
          </a:stretch>
        </p:blipFill>
        <p:spPr bwMode="auto">
          <a:xfrm>
            <a:off x="357158" y="1285860"/>
            <a:ext cx="8643966" cy="5429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2000232" y="0"/>
            <a:ext cx="49253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u="sng" dirty="0" smtClean="0">
                <a:latin typeface="Arial" pitchFamily="34" charset="0"/>
                <a:cs typeface="Arial" pitchFamily="34" charset="0"/>
              </a:rPr>
              <a:t>Импорт внешних данных</a:t>
            </a:r>
            <a:endParaRPr lang="ru-RU" sz="32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642918"/>
            <a:ext cx="95012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i="1" dirty="0" err="1" smtClean="0">
                <a:latin typeface="Arial" charset="0"/>
              </a:rPr>
              <a:t>Вкл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Внешние данные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гр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Импорт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dirty="0" smtClean="0">
                <a:latin typeface="Arial" charset="0"/>
              </a:rPr>
              <a:t>/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i="1" dirty="0" err="1" smtClean="0">
                <a:latin typeface="Arial" charset="0"/>
              </a:rPr>
              <a:t>кн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en-US" sz="3200" b="1" dirty="0" smtClean="0">
                <a:latin typeface="Arial" charset="0"/>
              </a:rPr>
              <a:t>Excel</a:t>
            </a:r>
            <a:endParaRPr lang="ru-RU" sz="3200" b="1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7578" t="10000" r="9179"/>
          <a:stretch>
            <a:fillRect/>
          </a:stretch>
        </p:blipFill>
        <p:spPr bwMode="auto">
          <a:xfrm>
            <a:off x="642910" y="1142984"/>
            <a:ext cx="7143800" cy="514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285728"/>
            <a:ext cx="95012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2800" dirty="0" smtClean="0">
                <a:latin typeface="Arial" charset="0"/>
              </a:rPr>
              <a:t>Указать источник данных (книгу </a:t>
            </a:r>
            <a:r>
              <a:rPr lang="en-US" sz="2800" dirty="0" smtClean="0">
                <a:latin typeface="Arial" charset="0"/>
              </a:rPr>
              <a:t>Excel) </a:t>
            </a:r>
            <a:r>
              <a:rPr lang="ru-RU" sz="2800" dirty="0" smtClean="0">
                <a:latin typeface="Arial" charset="0"/>
              </a:rPr>
              <a:t>и нужный лист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3183" b="14999"/>
          <a:stretch>
            <a:fillRect/>
          </a:stretch>
        </p:blipFill>
        <p:spPr bwMode="auto">
          <a:xfrm>
            <a:off x="357158" y="1571612"/>
            <a:ext cx="8467748" cy="48577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" name="Овал 2"/>
          <p:cNvSpPr/>
          <p:nvPr/>
        </p:nvSpPr>
        <p:spPr>
          <a:xfrm>
            <a:off x="1071538" y="1928802"/>
            <a:ext cx="857256" cy="12144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85728"/>
            <a:ext cx="950122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2800" dirty="0" smtClean="0">
                <a:latin typeface="Arial" charset="0"/>
              </a:rPr>
              <a:t>Открыть </a:t>
            </a:r>
            <a:r>
              <a:rPr lang="ru-RU" sz="2800" b="1" dirty="0" smtClean="0">
                <a:latin typeface="Arial" charset="0"/>
              </a:rPr>
              <a:t>Схему данных, </a:t>
            </a:r>
            <a:r>
              <a:rPr lang="ru-RU" sz="2800" dirty="0" smtClean="0">
                <a:latin typeface="Arial" charset="0"/>
              </a:rPr>
              <a:t>добавить табл.</a:t>
            </a:r>
            <a:r>
              <a:rPr lang="ru-RU" sz="2800" b="1" dirty="0" smtClean="0">
                <a:latin typeface="Arial" charset="0"/>
              </a:rPr>
              <a:t>Дежурства</a:t>
            </a:r>
            <a:r>
              <a:rPr lang="ru-RU" sz="2800" dirty="0" smtClean="0">
                <a:latin typeface="Arial" charset="0"/>
              </a:rPr>
              <a:t> и создать связь с  табл.</a:t>
            </a:r>
            <a:r>
              <a:rPr lang="ru-RU" sz="2800" b="1" dirty="0" smtClean="0">
                <a:latin typeface="Arial" charset="0"/>
              </a:rPr>
              <a:t>Факультет</a:t>
            </a:r>
            <a:r>
              <a:rPr lang="ru-RU" sz="2800" dirty="0" smtClean="0">
                <a:latin typeface="Arial" charset="0"/>
              </a:rPr>
              <a:t> по полю </a:t>
            </a:r>
            <a:r>
              <a:rPr lang="ru-RU" sz="2800" b="1" dirty="0" smtClean="0">
                <a:latin typeface="Arial" charset="0"/>
              </a:rPr>
              <a:t>Группа</a:t>
            </a:r>
            <a:r>
              <a:rPr lang="ru-RU" sz="2800" dirty="0" smtClean="0">
                <a:latin typeface="Arial" charset="0"/>
              </a:rPr>
              <a:t>. </a:t>
            </a:r>
            <a:endParaRPr lang="ru-RU" sz="2800" b="1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4648" t="22500" r="6250" b="7499"/>
          <a:stretch>
            <a:fillRect/>
          </a:stretch>
        </p:blipFill>
        <p:spPr bwMode="auto">
          <a:xfrm>
            <a:off x="0" y="1285860"/>
            <a:ext cx="8679681" cy="450059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285720" y="714356"/>
            <a:ext cx="857256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SQL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r>
              <a:rPr lang="ru-RU" sz="3200" dirty="0" smtClean="0">
                <a:latin typeface="Arial" pitchFamily="34" charset="0"/>
                <a:ea typeface="Times New Roman" pitchFamily="18" charset="0"/>
              </a:rPr>
              <a:t>—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язык структурированных запросов, применяемый для создания, модификации и управления данными в реляционных базах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Представляет собой совокупность операторов.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0" y="2071678"/>
            <a:ext cx="8786874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Формат запроса с использованием данного оператора: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SELECT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3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список полей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FROM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3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список таблиц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WHERE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3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условия…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571472" y="214290"/>
            <a:ext cx="778671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Оператор 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SELECT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считывает данные, удовлетворяющие заданным условиям.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785926"/>
            <a:ext cx="87868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Arial" pitchFamily="34" charset="0"/>
                <a:cs typeface="Arial" pitchFamily="34" charset="0"/>
              </a:rPr>
              <a:t>SELECT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Факультет.Группа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, Факультет.[Количество студентов]</a:t>
            </a:r>
          </a:p>
          <a:p>
            <a:r>
              <a:rPr lang="ru-RU" sz="2800" b="1" dirty="0" smtClean="0">
                <a:latin typeface="Arial" pitchFamily="34" charset="0"/>
                <a:cs typeface="Arial" pitchFamily="34" charset="0"/>
              </a:rPr>
              <a:t>FROM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Факультет</a:t>
            </a:r>
          </a:p>
          <a:p>
            <a:r>
              <a:rPr lang="ru-RU" sz="2800" b="1" dirty="0" smtClean="0">
                <a:latin typeface="Arial" pitchFamily="34" charset="0"/>
                <a:cs typeface="Arial" pitchFamily="34" charset="0"/>
              </a:rPr>
              <a:t>WHERE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((Факультет.[Количество студентов])&gt;28);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1802" y="0"/>
            <a:ext cx="196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Arial" pitchFamily="34" charset="0"/>
                <a:cs typeface="Arial" pitchFamily="34" charset="0"/>
              </a:rPr>
              <a:t>Примеры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714356"/>
            <a:ext cx="8786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Arial" pitchFamily="34" charset="0"/>
                <a:cs typeface="Arial" pitchFamily="34" charset="0"/>
              </a:rPr>
              <a:t>Выбрать группы, в которых кол-во студентов&gt;28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7148" t="24731" r="21875" b="30225"/>
          <a:stretch>
            <a:fillRect/>
          </a:stretch>
        </p:blipFill>
        <p:spPr bwMode="auto">
          <a:xfrm>
            <a:off x="500034" y="1714488"/>
            <a:ext cx="6786610" cy="479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357166"/>
            <a:ext cx="60721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Выбрать стиль оформления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7578" t="25269" r="20898" b="30786"/>
          <a:stretch>
            <a:fillRect/>
          </a:stretch>
        </p:blipFill>
        <p:spPr bwMode="auto">
          <a:xfrm>
            <a:off x="357158" y="1643050"/>
            <a:ext cx="7375974" cy="42148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2910" y="142852"/>
            <a:ext cx="607219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smtClean="0">
                <a:latin typeface="Arial" charset="0"/>
              </a:rPr>
              <a:t>Указать имя формы.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3200" dirty="0" err="1" smtClean="0">
                <a:latin typeface="Arial" charset="0"/>
              </a:rPr>
              <a:t>Кн</a:t>
            </a:r>
            <a:r>
              <a:rPr lang="ru-RU" sz="3200" dirty="0" smtClean="0">
                <a:latin typeface="Arial" charset="0"/>
              </a:rPr>
              <a:t> </a:t>
            </a:r>
            <a:r>
              <a:rPr lang="ru-RU" sz="3200" b="1" dirty="0" smtClean="0">
                <a:latin typeface="Arial" charset="0"/>
              </a:rPr>
              <a:t>Готово</a:t>
            </a:r>
            <a:r>
              <a:rPr lang="ru-RU" sz="3200" dirty="0" smtClean="0">
                <a:latin typeface="Arial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17480" t="21435" r="34180" b="4956"/>
          <a:stretch>
            <a:fillRect/>
          </a:stretch>
        </p:blipFill>
        <p:spPr bwMode="auto">
          <a:xfrm>
            <a:off x="1714480" y="500042"/>
            <a:ext cx="4857784" cy="591766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804</Words>
  <Application>Microsoft Office PowerPoint</Application>
  <PresentationFormat>Экран (4:3)</PresentationFormat>
  <Paragraphs>103</Paragraphs>
  <Slides>67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1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Doda2</dc:creator>
  <cp:lastModifiedBy>Ekaterina Astapkina</cp:lastModifiedBy>
  <cp:revision>73</cp:revision>
  <dcterms:created xsi:type="dcterms:W3CDTF">2011-02-14T11:16:11Z</dcterms:created>
  <dcterms:modified xsi:type="dcterms:W3CDTF">2019-12-27T23:52:51Z</dcterms:modified>
</cp:coreProperties>
</file>